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jpg>
</file>

<file path=ppt/media/image06.png>
</file>

<file path=ppt/media/image07.jpg>
</file>

<file path=ppt/media/image08.png>
</file>

<file path=ppt/media/image09.png>
</file>

<file path=ppt/media/image10.png>
</file>

<file path=ppt/media/image11.gif>
</file>

<file path=ppt/media/image1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Shape 1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2390266" y="3238450"/>
            <a:ext cx="6331500" cy="1241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hape 6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Shape 62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Shape 63"/>
          <p:cNvSpPr txBox="1"/>
          <p:nvPr>
            <p:ph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Shape 18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" name="Shape 19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hape 2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Shape 23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Shape 2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" name="Shape 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2410112" y="1595775"/>
            <a:ext cx="6321600" cy="30023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Shape 3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Shape 3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" name="Shape 3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2400302" y="1602675"/>
            <a:ext cx="3071400" cy="3002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5650571" y="1602675"/>
            <a:ext cx="3071400" cy="3002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hape 4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319500" y="1846803"/>
            <a:ext cx="2808000" cy="2806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hape 4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Shape 46"/>
          <p:cNvSpPr txBox="1"/>
          <p:nvPr>
            <p:ph type="title"/>
          </p:nvPr>
        </p:nvSpPr>
        <p:spPr>
          <a:xfrm>
            <a:off x="283103" y="712140"/>
            <a:ext cx="6244200" cy="38355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" name="Shape 5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" name="Shape 51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subTitle"/>
          </p:nvPr>
        </p:nvSpPr>
        <p:spPr>
          <a:xfrm>
            <a:off x="265500" y="2735370"/>
            <a:ext cx="4045200" cy="1345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3" name="Shape 5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hape 56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Shape 5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Shape 58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2410112" y="1595775"/>
            <a:ext cx="6321600" cy="3002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6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jpg"/><Relationship Id="rId4" Type="http://schemas.openxmlformats.org/officeDocument/2006/relationships/image" Target="../media/image00.png"/><Relationship Id="rId5" Type="http://schemas.openxmlformats.org/officeDocument/2006/relationships/image" Target="../media/image0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git</a:t>
            </a:r>
          </a:p>
        </p:txBody>
      </p:sp>
      <p:sp>
        <p:nvSpPr>
          <p:cNvPr id="73" name="Shape 73"/>
          <p:cNvSpPr txBox="1"/>
          <p:nvPr>
            <p:ph idx="1" type="subTitle"/>
          </p:nvPr>
        </p:nvSpPr>
        <p:spPr>
          <a:xfrm>
            <a:off x="2390266" y="3238450"/>
            <a:ext cx="6331500" cy="1241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Session 02 - Usages of git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merge </a:t>
            </a:r>
          </a:p>
        </p:txBody>
      </p:sp>
      <p:pic>
        <p:nvPicPr>
          <p:cNvPr id="144" name="Shape 144"/>
          <p:cNvPicPr preferRelativeResize="0"/>
          <p:nvPr/>
        </p:nvPicPr>
        <p:blipFill rotWithShape="1">
          <a:blip r:embed="rId3">
            <a:alphaModFix/>
          </a:blip>
          <a:srcRect b="7184" l="51866" r="9490" t="74153"/>
          <a:stretch/>
        </p:blipFill>
        <p:spPr>
          <a:xfrm>
            <a:off x="365375" y="1229650"/>
            <a:ext cx="6208051" cy="168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 rotWithShape="1">
          <a:blip r:embed="rId4">
            <a:alphaModFix/>
          </a:blip>
          <a:srcRect b="7352" l="51841" r="8344" t="78471"/>
          <a:stretch/>
        </p:blipFill>
        <p:spPr>
          <a:xfrm>
            <a:off x="365375" y="3242100"/>
            <a:ext cx="6301175" cy="1261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65375" y="1229650"/>
            <a:ext cx="2297700" cy="147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365375" y="1635000"/>
            <a:ext cx="2297700" cy="147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365375" y="2265225"/>
            <a:ext cx="2297700" cy="147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365375" y="3242100"/>
            <a:ext cx="2297700" cy="147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365375" y="3989400"/>
            <a:ext cx="2297700" cy="147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365375" y="4247225"/>
            <a:ext cx="2297700" cy="147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conflict</a:t>
            </a:r>
          </a:p>
        </p:txBody>
      </p:sp>
      <p:pic>
        <p:nvPicPr>
          <p:cNvPr descr="merge-conflict.png"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387" y="1304925"/>
            <a:ext cx="6753225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“Git patterns”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319500" y="1846800"/>
            <a:ext cx="3025200" cy="2806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1 - Double master branch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2 - Branch features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3 - Master - develop - features - testing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“DevOPS”</a:t>
            </a:r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319500" y="1846800"/>
            <a:ext cx="3987900" cy="2806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www.sonarqube.org/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jenkins.io/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283103" y="712140"/>
            <a:ext cx="6244200" cy="3835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References &amp;&amp; Extras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References</a:t>
            </a:r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2410112" y="1595775"/>
            <a:ext cx="6321600" cy="3002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1150" lvl="0" marL="457200" rtl="0">
              <a:spcBef>
                <a:spcPts val="0"/>
              </a:spcBef>
              <a:buSzPct val="1000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gitscm.com</a:t>
            </a:r>
          </a:p>
          <a:p>
            <a:pPr indent="-311150" lvl="0" marL="457200" rtl="0">
              <a:spcBef>
                <a:spcPts val="0"/>
              </a:spcBef>
              <a:buSzPct val="1000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git-scm.com/docs/</a:t>
            </a:r>
          </a:p>
          <a:p>
            <a:pPr indent="-311150" lvl="0" marL="457200" rtl="0">
              <a:spcBef>
                <a:spcPts val="0"/>
              </a:spcBef>
              <a:buSzPct val="1000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ucarecdn.com/cfcabc14-b5d1-4030-9159-442124e8cf39/</a:t>
            </a:r>
          </a:p>
          <a:p>
            <a:pPr indent="-311150" lvl="0" marL="457200" rtl="0">
              <a:spcBef>
                <a:spcPts val="0"/>
              </a:spcBef>
              <a:buSzPct val="1000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man git</a:t>
            </a:r>
          </a:p>
          <a:p>
            <a:pPr indent="-311150" lvl="0" marL="457200" rtl="0">
              <a:spcBef>
                <a:spcPts val="0"/>
              </a:spcBef>
              <a:buSzPct val="1000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www.imdb.com/title/tt0103064/</a:t>
            </a:r>
          </a:p>
          <a:p>
            <a:pPr indent="-311150" lvl="0" marL="457200" rtl="0">
              <a:spcBef>
                <a:spcPts val="0"/>
              </a:spcBef>
              <a:buSzPct val="1000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help.github.com/articles/fork-a-repo/</a:t>
            </a:r>
          </a:p>
          <a:p>
            <a:pPr indent="-311150" lvl="0" marL="457200" rtl="0">
              <a:spcBef>
                <a:spcPts val="0"/>
              </a:spcBef>
              <a:buSzPct val="1000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developer.atlassian.com/blog/2015/01/a-better-pull-request/</a:t>
            </a:r>
          </a:p>
          <a:p>
            <a:pPr indent="-311150" lvl="0" marL="457200" rtl="0">
              <a:spcBef>
                <a:spcPts val="0"/>
              </a:spcBef>
              <a:buSzPct val="1000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apawlik.github.io/2014-12-06-wise-krakow/novice/git/03-conflict.html</a:t>
            </a:r>
          </a:p>
          <a:p>
            <a:pPr indent="-311150" lvl="0" marL="457200">
              <a:spcBef>
                <a:spcPts val="0"/>
              </a:spcBef>
              <a:buSzPct val="1000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confluence.atlassian.com/bitbucket/resolve-merge-conflicts-704414003.html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Extras</a:t>
            </a:r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2400249" y="4237800"/>
            <a:ext cx="6284700" cy="39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thecodinglove.com/post/143006361895/showing-a-very-useful-tool-to-my-colleagues</a:t>
            </a:r>
          </a:p>
        </p:txBody>
      </p:sp>
      <p:pic>
        <p:nvPicPr>
          <p:cNvPr descr="tony-stark-gif.gif"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250" y="1766450"/>
            <a:ext cx="5843175" cy="240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Shape 188"/>
          <p:cNvSpPr txBox="1"/>
          <p:nvPr/>
        </p:nvSpPr>
        <p:spPr>
          <a:xfrm>
            <a:off x="2375000" y="1236700"/>
            <a:ext cx="58431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Showing a very useful tool to my colleagues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From:					To: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2491652" y="1651875"/>
            <a:ext cx="3071400" cy="3002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pull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stage zone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commit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push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Online/Local repo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Version control</a:t>
            </a:r>
          </a:p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5650571" y="1602675"/>
            <a:ext cx="3071400" cy="3002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.gitignore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branch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checkout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f</a:t>
            </a:r>
            <a:r>
              <a:rPr lang="en"/>
              <a:t>etch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delete -d -D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fork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pull request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merge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conflict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“Git patterns”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“DevOPS”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.gitignore</a:t>
            </a:r>
          </a:p>
        </p:txBody>
      </p:sp>
      <p:pic>
        <p:nvPicPr>
          <p:cNvPr id="86" name="Shape 86"/>
          <p:cNvPicPr preferRelativeResize="0"/>
          <p:nvPr/>
        </p:nvPicPr>
        <p:blipFill rotWithShape="1">
          <a:blip r:embed="rId3">
            <a:alphaModFix/>
          </a:blip>
          <a:srcRect b="41243" l="24138" r="59164" t="36309"/>
          <a:stretch/>
        </p:blipFill>
        <p:spPr>
          <a:xfrm>
            <a:off x="303300" y="1463710"/>
            <a:ext cx="3842424" cy="290586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4820275" y="1609100"/>
            <a:ext cx="3435900" cy="26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TODO: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/tecnoUAB_demo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Let’s create a .gitignore: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Every .png file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.sql files inside /sql_scripts (*)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/img/ folder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branch</a:t>
            </a:r>
          </a:p>
        </p:txBody>
      </p:sp>
      <p:sp>
        <p:nvSpPr>
          <p:cNvPr id="93" name="Shape 93"/>
          <p:cNvSpPr txBox="1"/>
          <p:nvPr>
            <p:ph idx="4294967295" type="body"/>
          </p:nvPr>
        </p:nvSpPr>
        <p:spPr>
          <a:xfrm>
            <a:off x="319500" y="1846803"/>
            <a:ext cx="2808000" cy="2806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TODO: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Create new branch called USERNAME_feature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Add a new feature there on your new branch</a:t>
            </a:r>
          </a:p>
        </p:txBody>
      </p:sp>
      <p:pic>
        <p:nvPicPr>
          <p:cNvPr descr="branches.jpg" id="94" name="Shape 94"/>
          <p:cNvPicPr preferRelativeResize="0"/>
          <p:nvPr/>
        </p:nvPicPr>
        <p:blipFill rotWithShape="1">
          <a:blip r:embed="rId3">
            <a:alphaModFix/>
          </a:blip>
          <a:srcRect b="1723" l="0" r="39939" t="9898"/>
          <a:stretch/>
        </p:blipFill>
        <p:spPr>
          <a:xfrm>
            <a:off x="3279900" y="505925"/>
            <a:ext cx="4744523" cy="436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</a:t>
            </a:r>
            <a:r>
              <a:rPr lang="en"/>
              <a:t>heckout 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463750" y="1306950"/>
            <a:ext cx="3541500" cy="14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git checkout -b branch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Creates a new branch (-b) and moves there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g</a:t>
            </a:r>
            <a:r>
              <a:rPr lang="en"/>
              <a:t>it checkout branch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Goes to branch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4630550" y="1299925"/>
            <a:ext cx="37662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 should use “git checkout” when observing a current branch or to create one.</a:t>
            </a:r>
          </a:p>
        </p:txBody>
      </p:sp>
      <p:pic>
        <p:nvPicPr>
          <p:cNvPr id="102" name="Shape 102"/>
          <p:cNvPicPr preferRelativeResize="0"/>
          <p:nvPr/>
        </p:nvPicPr>
        <p:blipFill rotWithShape="1">
          <a:blip r:embed="rId3">
            <a:alphaModFix/>
          </a:blip>
          <a:srcRect b="48088" l="51715" r="9554" t="42485"/>
          <a:stretch/>
        </p:blipFill>
        <p:spPr>
          <a:xfrm>
            <a:off x="463750" y="2951200"/>
            <a:ext cx="8314502" cy="11383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/>
          <p:nvPr/>
        </p:nvSpPr>
        <p:spPr>
          <a:xfrm>
            <a:off x="500025" y="2966725"/>
            <a:ext cx="3062400" cy="1461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500025" y="3484500"/>
            <a:ext cx="3062400" cy="1461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500025" y="3812575"/>
            <a:ext cx="3062400" cy="1461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</a:t>
            </a:r>
            <a:r>
              <a:rPr lang="en"/>
              <a:t>etch </a:t>
            </a: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b="63321" l="51790" r="5425" t="18968"/>
          <a:stretch/>
        </p:blipFill>
        <p:spPr>
          <a:xfrm>
            <a:off x="303300" y="1292899"/>
            <a:ext cx="8661576" cy="2016648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/>
          <p:nvPr/>
        </p:nvSpPr>
        <p:spPr>
          <a:xfrm>
            <a:off x="303300" y="1775550"/>
            <a:ext cx="2922000" cy="147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303300" y="3059225"/>
            <a:ext cx="2922000" cy="147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303300" y="1292900"/>
            <a:ext cx="2922000" cy="2880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 txBox="1"/>
          <p:nvPr/>
        </p:nvSpPr>
        <p:spPr>
          <a:xfrm>
            <a:off x="484850" y="3681950"/>
            <a:ext cx="24453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 update use -&gt; git fetch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delete -d -D</a:t>
            </a:r>
          </a:p>
        </p:txBody>
      </p:sp>
      <p:pic>
        <p:nvPicPr>
          <p:cNvPr descr="terminator_shooting.png"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4075" y="1051175"/>
            <a:ext cx="4259825" cy="247134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 txBox="1"/>
          <p:nvPr/>
        </p:nvSpPr>
        <p:spPr>
          <a:xfrm>
            <a:off x="477800" y="1173450"/>
            <a:ext cx="3162000" cy="31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-d == --delete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Deletes fully merged branch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-D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Deletes a branch, even if not merged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</a:t>
            </a:r>
            <a:r>
              <a:rPr lang="en"/>
              <a:t>ork 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442675" y="1278850"/>
            <a:ext cx="4419600" cy="31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 copy without affecting the original</a:t>
            </a:r>
          </a:p>
        </p:txBody>
      </p:sp>
      <p:pic>
        <p:nvPicPr>
          <p:cNvPr descr="fork_me.jpg"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1900" y="411575"/>
            <a:ext cx="1914450" cy="145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4">
            <a:alphaModFix/>
          </a:blip>
          <a:srcRect b="40715" l="23895" r="39551" t="15157"/>
          <a:stretch/>
        </p:blipFill>
        <p:spPr>
          <a:xfrm>
            <a:off x="4398675" y="2129000"/>
            <a:ext cx="4019227" cy="272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 rotWithShape="1">
          <a:blip r:embed="rId5">
            <a:alphaModFix/>
          </a:blip>
          <a:srcRect b="33697" l="58425" r="24514" t="27231"/>
          <a:stretch/>
        </p:blipFill>
        <p:spPr>
          <a:xfrm>
            <a:off x="442675" y="2192300"/>
            <a:ext cx="1967448" cy="25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pull request </a:t>
            </a:r>
          </a:p>
        </p:txBody>
      </p:sp>
      <p:sp>
        <p:nvSpPr>
          <p:cNvPr id="137" name="Shape 137"/>
          <p:cNvSpPr txBox="1"/>
          <p:nvPr/>
        </p:nvSpPr>
        <p:spPr>
          <a:xfrm>
            <a:off x="463750" y="1243725"/>
            <a:ext cx="2670000" cy="3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 fix someone’s repo.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Pull request  =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fork + edit + pull to original</a:t>
            </a:r>
          </a:p>
        </p:txBody>
      </p:sp>
      <p:pic>
        <p:nvPicPr>
          <p:cNvPr id="138" name="Shape 138"/>
          <p:cNvPicPr preferRelativeResize="0"/>
          <p:nvPr/>
        </p:nvPicPr>
        <p:blipFill rotWithShape="1">
          <a:blip r:embed="rId3">
            <a:alphaModFix/>
          </a:blip>
          <a:srcRect b="4106" l="23138" r="35829" t="10167"/>
          <a:stretch/>
        </p:blipFill>
        <p:spPr>
          <a:xfrm>
            <a:off x="3616125" y="421600"/>
            <a:ext cx="3659073" cy="43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-2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